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61" r:id="rId4"/>
    <p:sldId id="262" r:id="rId5"/>
    <p:sldId id="264" r:id="rId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t>Financial Risks across Stock and Bond Markets </a:t>
            </a:r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11" Type="http://schemas.openxmlformats.org/officeDocument/2006/relationships/hyperlink" Target="http://theIDA.net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8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0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1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-DEDA2024_FUDAN_Group2_Final-Project/tree/main/1_Cluste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-DEDA2024_FUDAN_Group2_Final-Project/tree/main/1_Cluste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/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4550" dirty="0"/>
              <a:t>   HW3</a:t>
            </a:r>
            <a:endParaRPr dirty="0"/>
          </a:p>
        </p:txBody>
      </p:sp>
      <p:sp>
        <p:nvSpPr>
          <p:cNvPr id="55" name="Sukun WANG…"/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Xinyi Xu</a:t>
            </a:r>
          </a:p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Ziyue Qin</a:t>
            </a:r>
            <a:endParaRPr dirty="0"/>
          </a:p>
        </p:txBody>
      </p:sp>
      <p:sp>
        <p:nvSpPr>
          <p:cNvPr id="2" name="不完整圆 1">
            <a:extLst>
              <a:ext uri="{FF2B5EF4-FFF2-40B4-BE49-F238E27FC236}">
                <a16:creationId xmlns:a16="http://schemas.microsoft.com/office/drawing/2014/main" id="{BBC0CA8F-F258-CE16-423A-099BD53C8389}"/>
              </a:ext>
            </a:extLst>
          </p:cNvPr>
          <p:cNvSpPr/>
          <p:nvPr/>
        </p:nvSpPr>
        <p:spPr>
          <a:xfrm>
            <a:off x="8794376" y="3496234"/>
            <a:ext cx="2680448" cy="2581421"/>
          </a:xfrm>
          <a:prstGeom prst="pie">
            <a:avLst/>
          </a:prstGeom>
          <a:solidFill>
            <a:schemeClr val="bg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pectr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11305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N( mu, SIGMA) in a rotating plot </a:t>
            </a:r>
            <a:r>
              <a:rPr lang="en-US" altLang="zh-CN" dirty="0"/>
              <a:t>in 3D</a:t>
            </a:r>
            <a:endParaRPr dirty="0"/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4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76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191" y="8278791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708D4A-FEE1-B0D6-2837-4C48CFF3E6F6}"/>
              </a:ext>
            </a:extLst>
          </p:cNvPr>
          <p:cNvSpPr txBox="1"/>
          <p:nvPr/>
        </p:nvSpPr>
        <p:spPr>
          <a:xfrm>
            <a:off x="1219200" y="2420471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B8FB2C-216F-B072-8AA6-11F616F9081D}"/>
              </a:ext>
            </a:extLst>
          </p:cNvPr>
          <p:cNvSpPr txBox="1"/>
          <p:nvPr/>
        </p:nvSpPr>
        <p:spPr>
          <a:xfrm>
            <a:off x="755809" y="1644908"/>
            <a:ext cx="11467783" cy="6633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lnSpcReduction="1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numpy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np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plotly.graph_objects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go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定义参数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mu =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sigma =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np.linspace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(mu - 3*sigma, mu + 3*sigma, 50)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np.linspace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(mu - 3*sigma, mu + 3*sigma, 50)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X, Y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np.meshgrid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(x, y)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Z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np.exp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(-( (X-mu)**2 + (Y-mu)**2 )/(2*sigma**2)) / (2*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np.pi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*sigma**2)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创建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3D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曲面图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go.Figure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(data=[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go.Surface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(x=X, y=Y, z=Z,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colorscale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Viridis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')])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fig.update_layout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title='3D Rotatable Normal Distribution',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scene=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dict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='X',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='Y',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zaxis_title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='Z'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),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width=800,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height=600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fig.show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  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可自由旋转查看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pectr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3D Rotatable Normal Distribution</a:t>
            </a:r>
            <a:endParaRPr dirty="0"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2" name="Cluster 1: &quot;1: Transportation&quot;; &quot;8: Basic Chemicals&quot;; &quot;12: Real Estate&quot;; &quot;13: Non-Ferrous Metals&quot;; &quot;15: Automobiles&quot;; &quot;16: Coal&quot;; &quot;17: Environmental Protection&quot;;…"/>
          <p:cNvSpPr txBox="1"/>
          <p:nvPr/>
        </p:nvSpPr>
        <p:spPr>
          <a:xfrm>
            <a:off x="377669" y="1405638"/>
            <a:ext cx="11468101" cy="7766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>
              <a:lnSpc>
                <a:spcPct val="11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sp>
        <p:nvSpPr>
          <p:cNvPr id="83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2" name="屏幕录制 2025-07-10 231141">
            <a:hlinkClick r:id="" action="ppaction://media"/>
            <a:extLst>
              <a:ext uri="{FF2B5EF4-FFF2-40B4-BE49-F238E27FC236}">
                <a16:creationId xmlns:a16="http://schemas.microsoft.com/office/drawing/2014/main" id="{FB0E743C-86F0-2158-6C1D-301C5A6B9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1030" y="1700180"/>
            <a:ext cx="8162738" cy="7177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-SNE Dimensionality Reduct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R</a:t>
            </a:r>
            <a:r>
              <a:rPr lang="en-US" altLang="zh-CN" dirty="0"/>
              <a:t>edo the LDA example IRTG 1792</a:t>
            </a:r>
            <a:endParaRPr dirty="0"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9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91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A53671-B8E8-D293-35FA-E309F155BB3C}"/>
              </a:ext>
            </a:extLst>
          </p:cNvPr>
          <p:cNvSpPr txBox="1"/>
          <p:nvPr/>
        </p:nvSpPr>
        <p:spPr>
          <a:xfrm>
            <a:off x="298609" y="130057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D3AC3C-C500-290B-2F63-8BC6457A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8" y="1087812"/>
            <a:ext cx="6437981" cy="8094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-*- coding: utf-8 -*-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requests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bs4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BeautifulSoup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soup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pandas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matplotlib.pyplot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plt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string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nltk.stem.wordnet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WordNetLemmatizer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nltk.corpus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stopwords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gensim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gensim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corpora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确保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nltk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资源可用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nltk.download(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'punkt'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nltk.download(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'stopwords'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nltk.download(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'wordnet'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================================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抓取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Abstracts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================================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base_link =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'http://www.wiwi.hu-berlin.de/de/forschung/irtg/results/discussion-papers'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request_result = requests.get(base_link,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headers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={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'Connection'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'close'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parsed = soup(request_result.content,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'html.parser'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tr_items = parsed.find_all(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'tr'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info_list = []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tr_items: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link_list = item.find_all(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'td'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paper_title = re.sub(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r'\s+'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 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link_list[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].text.strip())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author = link_list[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].text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date_of_issue = link_list[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].text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abstract_link = link_list[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].find(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'href'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info_list.append([paper_title, author, date_of_issue, abstract_link])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continue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6ADCED-A982-BFB4-9D93-349ABA23548C}"/>
              </a:ext>
            </a:extLst>
          </p:cNvPr>
          <p:cNvSpPr txBox="1"/>
          <p:nvPr/>
        </p:nvSpPr>
        <p:spPr>
          <a:xfrm>
            <a:off x="6348864" y="1088372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abstract_all = []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paper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info_list: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try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paper_abstract_page = requests.get(paper[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3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],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headers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={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'Connection'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'close'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})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paper_abstract_page.status_code == 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200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abstract_parsed = soup(paper_abstract_page.content,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'html.parser'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main_part = abstract_parsed.find_all(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'div'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attrs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={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'id'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: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'content-core'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})[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].text.strip()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main_part = re.sub(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r'.+?[Aa]bstract'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'Abstract'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main_part)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main_part = re.sub(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r'JEL [Cc]lassification:.*'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main_part)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main_part = re.sub(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r'[A-Za-z][0-9][0-9]?'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main_part)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main_part = re.sub(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'[</a:t>
            </a:r>
            <a:r>
              <a:rPr lang="zh-CN" altLang="zh-CN" sz="1300" dirty="0">
                <a:solidFill>
                  <a:srgbClr val="0037A6"/>
                </a:solidFill>
                <a:latin typeface="Arial Unicode MS"/>
                <a:ea typeface="JetBrains Mono"/>
              </a:rPr>
              <a:t>\r\n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]+'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 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main_part)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    abstract_all.append(main_part +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zh-CN" sz="1300" dirty="0">
                <a:solidFill>
                  <a:srgbClr val="0037A6"/>
                </a:solidFill>
                <a:latin typeface="Arial Unicode MS"/>
                <a:ea typeface="JetBrains Mono"/>
              </a:rPr>
              <a:t>\n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SEP</a:t>
            </a:r>
            <a:r>
              <a:rPr lang="zh-CN" altLang="zh-CN" sz="1300" dirty="0">
                <a:solidFill>
                  <a:srgbClr val="0037A6"/>
                </a:solidFill>
                <a:latin typeface="Arial Unicode MS"/>
                <a:ea typeface="JetBrains Mono"/>
              </a:rPr>
              <a:t>\n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except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continue</a:t>
            </a:r>
            <a:b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with </a:t>
            </a:r>
            <a:r>
              <a:rPr lang="zh-CN" altLang="zh-CN" sz="1300" dirty="0">
                <a:solidFill>
                  <a:srgbClr val="000080"/>
                </a:solidFill>
                <a:latin typeface="Arial Unicode MS"/>
                <a:ea typeface="JetBrains Mono"/>
              </a:rPr>
              <a:t>open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'Abstract_all.txt'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'w'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encoding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'utf-8'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as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f: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f.writelines(abstract_all)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================================</a:t>
            </a:r>
            <a:b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LDA </a:t>
            </a:r>
            <a:r>
              <a:rPr lang="zh-CN" altLang="zh-CN" sz="13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分析</a:t>
            </a:r>
            <a:br>
              <a:rPr lang="zh-CN" altLang="zh-CN" sz="13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================================</a:t>
            </a:r>
            <a:b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K = 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7 </a:t>
            </a: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number of topics</a:t>
            </a:r>
            <a:b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text_pre = </a:t>
            </a:r>
            <a:r>
              <a:rPr lang="zh-CN" altLang="zh-CN" sz="1300" dirty="0">
                <a:solidFill>
                  <a:srgbClr val="000080"/>
                </a:solidFill>
                <a:latin typeface="Arial Unicode MS"/>
                <a:ea typeface="JetBrains Mono"/>
              </a:rPr>
              <a:t>open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'Abstract_all.txt'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encoding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"utf8"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).read()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doc_l = </a:t>
            </a:r>
            <a:r>
              <a:rPr lang="zh-CN" altLang="zh-CN" sz="1300" dirty="0">
                <a:solidFill>
                  <a:srgbClr val="000080"/>
                </a:solidFill>
                <a:latin typeface="Arial Unicode MS"/>
                <a:ea typeface="JetBrains Mono"/>
              </a:rPr>
              <a:t>str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.split(text_pre,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sep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'SEP'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3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文本清理</a:t>
            </a:r>
            <a:br>
              <a:rPr lang="zh-CN" altLang="zh-CN" sz="13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stop = </a:t>
            </a:r>
            <a:r>
              <a:rPr lang="zh-CN" altLang="zh-CN" sz="1300" dirty="0">
                <a:solidFill>
                  <a:srgbClr val="000080"/>
                </a:solidFill>
                <a:latin typeface="Arial Unicode MS"/>
                <a:ea typeface="JetBrains Mono"/>
              </a:rPr>
              <a:t>set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(stopwords.words(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'english'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)).union({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'result'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'keywords'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'study'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'using'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'paper'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'abstract'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'f'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'x'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'e'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'topic'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'proposed'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'one'</a:t>
            </a:r>
            <a:b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})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exclude = </a:t>
            </a:r>
            <a:r>
              <a:rPr lang="zh-CN" altLang="zh-CN" sz="1300" dirty="0">
                <a:solidFill>
                  <a:srgbClr val="000080"/>
                </a:solidFill>
                <a:latin typeface="Arial Unicode MS"/>
                <a:ea typeface="JetBrains Mono"/>
              </a:rPr>
              <a:t>set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(string.punctuation)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lemma = WordNetLemmatizer()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def </a:t>
            </a:r>
            <a:r>
              <a:rPr lang="zh-CN" altLang="zh-CN" sz="1300" dirty="0">
                <a:solidFill>
                  <a:srgbClr val="00627A"/>
                </a:solidFill>
                <a:latin typeface="Arial Unicode MS"/>
                <a:ea typeface="JetBrains Mono"/>
              </a:rPr>
              <a:t>clean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(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doc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):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stop_free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" "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.join([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i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i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doc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.lower().split()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i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not in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stop])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punc_free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''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.join(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ch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ch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stop_free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ch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not in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exclude)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normalized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 </a:t>
            </a:r>
            <a:r>
              <a:rPr lang="zh-CN" altLang="zh-CN" sz="1300" dirty="0">
                <a:solidFill>
                  <a:srgbClr val="067D17"/>
                </a:solidFill>
                <a:latin typeface="Arial Unicode MS"/>
                <a:ea typeface="JetBrains Mono"/>
              </a:rPr>
              <a:t>" "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.join(lemma.lemmatize(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word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word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punc_free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.split())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return </a:t>
            </a:r>
            <a: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  <a:t>normalized</a:t>
            </a:r>
            <a:br>
              <a:rPr lang="zh-CN" altLang="zh-CN" sz="13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doc_clean = [clean(doc).split()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doc_l]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  <a:t># LDA</a:t>
            </a:r>
            <a:br>
              <a:rPr lang="zh-CN" altLang="zh-CN" sz="13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dictionary = corpora.Dictionary(doc_clean)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doc_term_matrix = [dictionary.doc2bow(doc)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 </a:t>
            </a:r>
            <a:r>
              <a:rPr lang="zh-CN" altLang="zh-CN" sz="13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doc_clean]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Lda = gensim.models.ldamodel.LdaModel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ldamodel = Lda(doc_term_matrix,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num_topics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=K,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id2word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=dictionary, </a:t>
            </a:r>
            <a:endParaRPr lang="en-US" altLang="zh-CN" sz="1300" dirty="0">
              <a:solidFill>
                <a:srgbClr val="080808"/>
              </a:solidFill>
              <a:latin typeface="Arial Unicode MS"/>
              <a:ea typeface="JetBrains Mono"/>
            </a:endParaRPr>
          </a:p>
          <a:p>
            <a:r>
              <a:rPr lang="en-US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 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passes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50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300" dirty="0">
                <a:solidFill>
                  <a:srgbClr val="660099"/>
                </a:solidFill>
                <a:latin typeface="Arial Unicode MS"/>
                <a:ea typeface="JetBrains Mono"/>
              </a:rPr>
              <a:t>random_state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300" dirty="0">
                <a:solidFill>
                  <a:srgbClr val="1750EB"/>
                </a:solidFill>
                <a:latin typeface="Arial Unicode MS"/>
                <a:ea typeface="JetBrains Mono"/>
              </a:rPr>
              <a:t>42</a:t>
            </a: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  <a:t>topicWordProbMat = ldamodel.print_topics(K)</a:t>
            </a:r>
            <a:br>
              <a:rPr lang="zh-CN" altLang="zh-CN" sz="13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endParaRPr kumimoji="0" lang="zh-CN" altLang="en-US" sz="13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68CE78-A6A2-74F9-1681-9C033E4674D0}"/>
              </a:ext>
            </a:extLst>
          </p:cNvPr>
          <p:cNvSpPr txBox="1"/>
          <p:nvPr/>
        </p:nvSpPr>
        <p:spPr>
          <a:xfrm>
            <a:off x="604838" y="85725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# ================================</a:t>
            </a:r>
            <a:b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6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热力图可视化</a:t>
            </a:r>
            <a:br>
              <a:rPr lang="zh-CN" altLang="zh-CN" sz="16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</a:b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# ================================</a:t>
            </a:r>
            <a:b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columns = [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f'Topics </a:t>
            </a:r>
            <a:r>
              <a:rPr lang="zh-CN" altLang="zh-CN" sz="1600" dirty="0">
                <a:solidFill>
                  <a:srgbClr val="0037A6"/>
                </a:solidFill>
                <a:latin typeface="Arial Unicode MS"/>
                <a:ea typeface="JetBrains Mono"/>
              </a:rPr>
              <a:t>{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x+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600" dirty="0">
                <a:solidFill>
                  <a:srgbClr val="0037A6"/>
                </a:solidFill>
                <a:latin typeface="Arial Unicode MS"/>
                <a:ea typeface="JetBrains Mono"/>
              </a:rPr>
              <a:t>}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x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600" dirty="0">
                <a:solidFill>
                  <a:srgbClr val="000080"/>
                </a:solidFill>
                <a:latin typeface="Arial Unicode MS"/>
                <a:ea typeface="JetBrains Mono"/>
              </a:rPr>
              <a:t>range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(K)]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df = pd.DataFrame(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columns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=columns)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zz = np.zeros(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shape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=(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100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,K))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last_number=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b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DC={}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600" i="1" dirty="0">
                <a:solidFill>
                  <a:srgbClr val="8C8C8C"/>
                </a:solidFill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填充</a:t>
            </a: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 DataFrame</a:t>
            </a:r>
            <a:b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line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topicWordProbMat: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tp, w = line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probs = w.split(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"+"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y = 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b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pr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probs: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a = pr.split(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"*"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word = a[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].strip().replace(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'"'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df.loc[y, columns[tp]] = word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word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DC: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    zz[DC[word]][tp] = </a:t>
            </a:r>
            <a:r>
              <a:rPr lang="zh-CN" altLang="zh-CN" sz="1600" dirty="0">
                <a:solidFill>
                  <a:srgbClr val="000080"/>
                </a:solidFill>
                <a:latin typeface="Arial Unicode MS"/>
                <a:ea typeface="JetBrains Mono"/>
              </a:rPr>
              <a:t>float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(a[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])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else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    zz[last_number][tp] = </a:t>
            </a:r>
            <a:r>
              <a:rPr lang="zh-CN" altLang="zh-CN" sz="1600" dirty="0">
                <a:solidFill>
                  <a:srgbClr val="000080"/>
                </a:solidFill>
                <a:latin typeface="Arial Unicode MS"/>
                <a:ea typeface="JetBrains Mono"/>
              </a:rPr>
              <a:t>float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(a[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])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    DC[word] = last_number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        last_number +=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</a:t>
            </a:r>
            <a:b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y +=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</a:t>
            </a:r>
            <a:b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</a:br>
            <a:b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zz = np.resize(zz, (</a:t>
            </a:r>
            <a:r>
              <a:rPr lang="zh-CN" altLang="zh-CN" sz="1600" dirty="0">
                <a:solidFill>
                  <a:srgbClr val="000080"/>
                </a:solidFill>
                <a:latin typeface="Arial Unicode MS"/>
                <a:ea typeface="JetBrains Mono"/>
              </a:rPr>
              <a:t>len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(DC.keys()), zz.shape[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]))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plt.figure(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figsize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=(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16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10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for 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val, key </a:t>
            </a:r>
            <a:r>
              <a:rPr lang="zh-CN" altLang="zh-CN" sz="1600" dirty="0">
                <a:solidFill>
                  <a:srgbClr val="0033B3"/>
                </a:solidFill>
                <a:latin typeface="Arial Unicode MS"/>
                <a:ea typeface="JetBrains Mono"/>
              </a:rPr>
              <a:t>in </a:t>
            </a:r>
            <a:r>
              <a:rPr lang="zh-CN" altLang="zh-CN" sz="1600" dirty="0">
                <a:solidFill>
                  <a:srgbClr val="000080"/>
                </a:solidFill>
                <a:latin typeface="Arial Unicode MS"/>
                <a:ea typeface="JetBrains Mono"/>
              </a:rPr>
              <a:t>enumerate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(DC.keys()):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    plt.text(-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0.5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val + 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0.5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key,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ha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'right'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va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'center'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plt.imshow(zz,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cmap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'rainbow'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interpolation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'nearest'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plt.yticks([])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plt.title(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"Topic Heatmap of Abstracts"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plt.savefig(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"heatmap_abstract.png"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dpi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1750EB"/>
                </a:solidFill>
                <a:latin typeface="Arial Unicode MS"/>
                <a:ea typeface="JetBrains Mono"/>
              </a:rPr>
              <a:t>300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600" dirty="0">
                <a:solidFill>
                  <a:srgbClr val="660099"/>
                </a:solidFill>
                <a:latin typeface="Arial Unicode MS"/>
                <a:ea typeface="JetBrains Mono"/>
              </a:rPr>
              <a:t>bbox_inches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600" dirty="0">
                <a:solidFill>
                  <a:srgbClr val="067D17"/>
                </a:solidFill>
                <a:latin typeface="Arial Unicode MS"/>
                <a:ea typeface="JetBrains Mono"/>
              </a:rPr>
              <a:t>'tight'</a:t>
            </a: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</a:br>
            <a:r>
              <a:rPr lang="zh-CN" altLang="zh-CN" sz="1600" dirty="0">
                <a:solidFill>
                  <a:srgbClr val="080808"/>
                </a:solidFill>
                <a:latin typeface="Arial Unicode MS"/>
                <a:ea typeface="JetBrains Mono"/>
              </a:rPr>
              <a:t>plt.show()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17E35-B216-9AF0-175D-25F811BC9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61" y="148478"/>
            <a:ext cx="3399568" cy="92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237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1789</Words>
  <Application>Microsoft Office PowerPoint</Application>
  <PresentationFormat>自定义</PresentationFormat>
  <Paragraphs>74</Paragraphs>
  <Slides>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 Unicode MS</vt:lpstr>
      <vt:lpstr>Avenir Roman</vt:lpstr>
      <vt:lpstr>Helvetica Neue</vt:lpstr>
      <vt:lpstr>Helvetica Neue Light</vt:lpstr>
      <vt:lpstr>Helvetica Neue Thin</vt:lpstr>
      <vt:lpstr>Arial</vt:lpstr>
      <vt:lpstr>Courier New</vt:lpstr>
      <vt:lpstr>Showroom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Cindy Xu</dc:creator>
  <cp:lastModifiedBy>心怡 徐</cp:lastModifiedBy>
  <cp:revision>2</cp:revision>
  <dcterms:modified xsi:type="dcterms:W3CDTF">2025-07-23T14:12:11Z</dcterms:modified>
</cp:coreProperties>
</file>